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  <p:sldMasterId id="2147483852" r:id="rId2"/>
    <p:sldMasterId id="2147483876" r:id="rId3"/>
  </p:sldMasterIdLst>
  <p:sldIdLst>
    <p:sldId id="263" r:id="rId4"/>
    <p:sldId id="256" r:id="rId5"/>
    <p:sldId id="257" r:id="rId6"/>
    <p:sldId id="258" r:id="rId7"/>
    <p:sldId id="259" r:id="rId8"/>
    <p:sldId id="260" r:id="rId9"/>
    <p:sldId id="262" r:id="rId10"/>
    <p:sldId id="265" r:id="rId11"/>
    <p:sldId id="266" r:id="rId12"/>
    <p:sldId id="267" r:id="rId13"/>
  </p:sldIdLst>
  <p:sldSz cx="9144000" cy="6858000" type="screen4x3"/>
  <p:notesSz cx="6858000" cy="9144000"/>
  <p:custShowLst>
    <p:custShow name="Custom Show 1" id="0">
      <p:sldLst>
        <p:sld r:id="rId5"/>
        <p:sld r:id="rId6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ur-PK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ur-P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44B81-2B01-4645-959E-7ECB80162DAE}" type="datetimeFigureOut">
              <a:rPr lang="en-US" smtClean="0"/>
              <a:t>3/27/2020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F0C1A-D19C-4AC0-90A5-83A74A6D0D9A}" type="slidenum">
              <a:rPr lang="ur-PK" smtClean="0"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r-P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r-P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44B81-2B01-4645-959E-7ECB80162DAE}" type="datetimeFigureOut">
              <a:rPr lang="en-US" smtClean="0"/>
              <a:t>3/27/2020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F0C1A-D19C-4AC0-90A5-83A74A6D0D9A}" type="slidenum">
              <a:rPr lang="ur-PK" smtClean="0"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ur-P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r-P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44B81-2B01-4645-959E-7ECB80162DAE}" type="datetimeFigureOut">
              <a:rPr lang="en-US" smtClean="0"/>
              <a:t>3/27/2020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F0C1A-D19C-4AC0-90A5-83A74A6D0D9A}" type="slidenum">
              <a:rPr lang="ur-PK" smtClean="0"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3544B81-2B01-4645-959E-7ECB80162DAE}" type="datetimeFigureOut">
              <a:rPr lang="en-US" smtClean="0"/>
              <a:t>3/27/2020</a:t>
            </a:fld>
            <a:endParaRPr lang="ur-PK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ur-PK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F8F0C1A-D19C-4AC0-90A5-83A74A6D0D9A}" type="slidenum">
              <a:rPr lang="ur-PK" smtClean="0"/>
              <a:t>‹#›</a:t>
            </a:fld>
            <a:endParaRPr lang="ur-PK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544B81-2B01-4645-959E-7ECB80162DAE}" type="datetimeFigureOut">
              <a:rPr lang="en-US" smtClean="0"/>
              <a:t>3/27/2020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8F0C1A-D19C-4AC0-90A5-83A74A6D0D9A}" type="slidenum">
              <a:rPr lang="ur-PK" smtClean="0"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3544B81-2B01-4645-959E-7ECB80162DAE}" type="datetimeFigureOut">
              <a:rPr lang="en-US" smtClean="0"/>
              <a:t>3/27/2020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F8F0C1A-D19C-4AC0-90A5-83A74A6D0D9A}" type="slidenum">
              <a:rPr lang="ur-PK" smtClean="0"/>
              <a:t>‹#›</a:t>
            </a:fld>
            <a:endParaRPr lang="ur-PK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544B81-2B01-4645-959E-7ECB80162DAE}" type="datetimeFigureOut">
              <a:rPr lang="en-US" smtClean="0"/>
              <a:t>3/27/2020</a:t>
            </a:fld>
            <a:endParaRPr lang="ur-P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r-P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8F0C1A-D19C-4AC0-90A5-83A74A6D0D9A}" type="slidenum">
              <a:rPr lang="ur-PK" smtClean="0"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544B81-2B01-4645-959E-7ECB80162DAE}" type="datetimeFigureOut">
              <a:rPr lang="en-US" smtClean="0"/>
              <a:t>3/27/2020</a:t>
            </a:fld>
            <a:endParaRPr lang="ur-P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r-P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8F0C1A-D19C-4AC0-90A5-83A74A6D0D9A}" type="slidenum">
              <a:rPr lang="ur-PK" smtClean="0"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544B81-2B01-4645-959E-7ECB80162DAE}" type="datetimeFigureOut">
              <a:rPr lang="en-US" smtClean="0"/>
              <a:t>3/27/2020</a:t>
            </a:fld>
            <a:endParaRPr lang="ur-P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r-P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8F0C1A-D19C-4AC0-90A5-83A74A6D0D9A}" type="slidenum">
              <a:rPr lang="ur-PK" smtClean="0"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3544B81-2B01-4645-959E-7ECB80162DAE}" type="datetimeFigureOut">
              <a:rPr lang="en-US" smtClean="0"/>
              <a:t>3/27/2020</a:t>
            </a:fld>
            <a:endParaRPr lang="ur-P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ur-P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8F0C1A-D19C-4AC0-90A5-83A74A6D0D9A}" type="slidenum">
              <a:rPr lang="ur-PK" smtClean="0"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544B81-2B01-4645-959E-7ECB80162DAE}" type="datetimeFigureOut">
              <a:rPr lang="en-US" smtClean="0"/>
              <a:t>3/27/2020</a:t>
            </a:fld>
            <a:endParaRPr lang="ur-P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r-P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8F0C1A-D19C-4AC0-90A5-83A74A6D0D9A}" type="slidenum">
              <a:rPr lang="ur-PK" smtClean="0"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r-P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r-P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44B81-2B01-4645-959E-7ECB80162DAE}" type="datetimeFigureOut">
              <a:rPr lang="en-US" smtClean="0"/>
              <a:t>3/27/2020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F0C1A-D19C-4AC0-90A5-83A74A6D0D9A}" type="slidenum">
              <a:rPr lang="ur-PK" smtClean="0"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544B81-2B01-4645-959E-7ECB80162DAE}" type="datetimeFigureOut">
              <a:rPr lang="en-US" smtClean="0"/>
              <a:t>3/27/2020</a:t>
            </a:fld>
            <a:endParaRPr lang="ur-P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r-P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8F0C1A-D19C-4AC0-90A5-83A74A6D0D9A}" type="slidenum">
              <a:rPr lang="ur-PK" smtClean="0"/>
              <a:t>‹#›</a:t>
            </a:fld>
            <a:endParaRPr lang="ur-PK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544B81-2B01-4645-959E-7ECB80162DAE}" type="datetimeFigureOut">
              <a:rPr lang="en-US" smtClean="0"/>
              <a:t>3/27/2020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8F0C1A-D19C-4AC0-90A5-83A74A6D0D9A}" type="slidenum">
              <a:rPr lang="ur-PK" smtClean="0"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D3544B81-2B01-4645-959E-7ECB80162DAE}" type="datetimeFigureOut">
              <a:rPr lang="en-US" smtClean="0"/>
              <a:t>3/27/2020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F8F0C1A-D19C-4AC0-90A5-83A74A6D0D9A}" type="slidenum">
              <a:rPr lang="ur-PK" smtClean="0"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D3544B81-2B01-4645-959E-7ECB80162DAE}" type="datetimeFigureOut">
              <a:rPr lang="en-US" smtClean="0"/>
              <a:t>3/27/2020</a:t>
            </a:fld>
            <a:endParaRPr lang="ur-PK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ur-PK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0F8F0C1A-D19C-4AC0-90A5-83A74A6D0D9A}" type="slidenum">
              <a:rPr lang="ur-PK" smtClean="0"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D3544B81-2B01-4645-959E-7ECB80162DAE}" type="datetimeFigureOut">
              <a:rPr lang="en-US" smtClean="0"/>
              <a:t>3/27/2020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F0C1A-D19C-4AC0-90A5-83A74A6D0D9A}" type="slidenum">
              <a:rPr lang="ur-PK" smtClean="0"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D3544B81-2B01-4645-959E-7ECB80162DAE}" type="datetimeFigureOut">
              <a:rPr lang="en-US" smtClean="0"/>
              <a:t>3/27/2020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0F8F0C1A-D19C-4AC0-90A5-83A74A6D0D9A}" type="slidenum">
              <a:rPr lang="ur-PK" smtClean="0"/>
              <a:t>‹#›</a:t>
            </a:fld>
            <a:endParaRPr lang="ur-PK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3544B81-2B01-4645-959E-7ECB80162DAE}" type="datetimeFigureOut">
              <a:rPr lang="en-US" smtClean="0"/>
              <a:t>3/27/2020</a:t>
            </a:fld>
            <a:endParaRPr lang="ur-P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ur-P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F8F0C1A-D19C-4AC0-90A5-83A74A6D0D9A}" type="slidenum">
              <a:rPr lang="ur-PK" smtClean="0"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D3544B81-2B01-4645-959E-7ECB80162DAE}" type="datetimeFigureOut">
              <a:rPr lang="en-US" smtClean="0"/>
              <a:t>3/27/2020</a:t>
            </a:fld>
            <a:endParaRPr lang="ur-P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ur-P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0F8F0C1A-D19C-4AC0-90A5-83A74A6D0D9A}" type="slidenum">
              <a:rPr lang="ur-PK" smtClean="0"/>
              <a:t>‹#›</a:t>
            </a:fld>
            <a:endParaRPr lang="ur-PK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44B81-2B01-4645-959E-7ECB80162DAE}" type="datetimeFigureOut">
              <a:rPr lang="en-US" smtClean="0"/>
              <a:t>3/27/2020</a:t>
            </a:fld>
            <a:endParaRPr lang="ur-P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F0C1A-D19C-4AC0-90A5-83A74A6D0D9A}" type="slidenum">
              <a:rPr lang="ur-PK" smtClean="0"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3544B81-2B01-4645-959E-7ECB80162DAE}" type="datetimeFigureOut">
              <a:rPr lang="en-US" smtClean="0"/>
              <a:t>3/27/2020</a:t>
            </a:fld>
            <a:endParaRPr lang="ur-P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ur-P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F8F0C1A-D19C-4AC0-90A5-83A74A6D0D9A}" type="slidenum">
              <a:rPr lang="ur-PK" smtClean="0"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ur-P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44B81-2B01-4645-959E-7ECB80162DAE}" type="datetimeFigureOut">
              <a:rPr lang="en-US" smtClean="0"/>
              <a:t>3/27/2020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F0C1A-D19C-4AC0-90A5-83A74A6D0D9A}" type="slidenum">
              <a:rPr lang="ur-PK" smtClean="0"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D3544B81-2B01-4645-959E-7ECB80162DAE}" type="datetimeFigureOut">
              <a:rPr lang="en-US" smtClean="0"/>
              <a:t>3/27/2020</a:t>
            </a:fld>
            <a:endParaRPr lang="ur-P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ur-P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0F8F0C1A-D19C-4AC0-90A5-83A74A6D0D9A}" type="slidenum">
              <a:rPr lang="ur-PK" smtClean="0"/>
              <a:t>‹#›</a:t>
            </a:fld>
            <a:endParaRPr lang="ur-PK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D3544B81-2B01-4645-959E-7ECB80162DAE}" type="datetimeFigureOut">
              <a:rPr lang="en-US" smtClean="0"/>
              <a:t>3/27/2020</a:t>
            </a:fld>
            <a:endParaRPr lang="ur-P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ur-P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0F8F0C1A-D19C-4AC0-90A5-83A74A6D0D9A}" type="slidenum">
              <a:rPr lang="ur-PK" smtClean="0"/>
              <a:t>‹#›</a:t>
            </a:fld>
            <a:endParaRPr lang="ur-PK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44B81-2B01-4645-959E-7ECB80162DAE}" type="datetimeFigureOut">
              <a:rPr lang="en-US" smtClean="0"/>
              <a:t>3/27/2020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F0C1A-D19C-4AC0-90A5-83A74A6D0D9A}" type="slidenum">
              <a:rPr lang="ur-PK" smtClean="0"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44B81-2B01-4645-959E-7ECB80162DAE}" type="datetimeFigureOut">
              <a:rPr lang="en-US" smtClean="0"/>
              <a:t>3/27/2020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F0C1A-D19C-4AC0-90A5-83A74A6D0D9A}" type="slidenum">
              <a:rPr lang="ur-PK" smtClean="0"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r-P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r-P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r-P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44B81-2B01-4645-959E-7ECB80162DAE}" type="datetimeFigureOut">
              <a:rPr lang="en-US" smtClean="0"/>
              <a:t>3/27/2020</a:t>
            </a:fld>
            <a:endParaRPr lang="ur-P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F0C1A-D19C-4AC0-90A5-83A74A6D0D9A}" type="slidenum">
              <a:rPr lang="ur-PK" smtClean="0"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ur-P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r-P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r-P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44B81-2B01-4645-959E-7ECB80162DAE}" type="datetimeFigureOut">
              <a:rPr lang="en-US" smtClean="0"/>
              <a:t>3/27/2020</a:t>
            </a:fld>
            <a:endParaRPr lang="ur-P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F0C1A-D19C-4AC0-90A5-83A74A6D0D9A}" type="slidenum">
              <a:rPr lang="ur-PK" smtClean="0"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r-P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44B81-2B01-4645-959E-7ECB80162DAE}" type="datetimeFigureOut">
              <a:rPr lang="en-US" smtClean="0"/>
              <a:t>3/27/2020</a:t>
            </a:fld>
            <a:endParaRPr lang="ur-P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F0C1A-D19C-4AC0-90A5-83A74A6D0D9A}" type="slidenum">
              <a:rPr lang="ur-PK" smtClean="0"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44B81-2B01-4645-959E-7ECB80162DAE}" type="datetimeFigureOut">
              <a:rPr lang="en-US" smtClean="0"/>
              <a:t>3/27/2020</a:t>
            </a:fld>
            <a:endParaRPr lang="ur-P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F0C1A-D19C-4AC0-90A5-83A74A6D0D9A}" type="slidenum">
              <a:rPr lang="ur-PK" smtClean="0"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ur-P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r-P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44B81-2B01-4645-959E-7ECB80162DAE}" type="datetimeFigureOut">
              <a:rPr lang="en-US" smtClean="0"/>
              <a:t>3/27/2020</a:t>
            </a:fld>
            <a:endParaRPr lang="ur-P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F0C1A-D19C-4AC0-90A5-83A74A6D0D9A}" type="slidenum">
              <a:rPr lang="ur-PK" smtClean="0"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ur-P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r-P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44B81-2B01-4645-959E-7ECB80162DAE}" type="datetimeFigureOut">
              <a:rPr lang="en-US" smtClean="0"/>
              <a:t>3/27/2020</a:t>
            </a:fld>
            <a:endParaRPr lang="ur-P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F0C1A-D19C-4AC0-90A5-83A74A6D0D9A}" type="slidenum">
              <a:rPr lang="ur-PK" smtClean="0"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ur-P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r-P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44B81-2B01-4645-959E-7ECB80162DAE}" type="datetimeFigureOut">
              <a:rPr lang="en-US" smtClean="0"/>
              <a:t>3/27/2020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F0C1A-D19C-4AC0-90A5-83A74A6D0D9A}" type="slidenum">
              <a:rPr lang="ur-PK" smtClean="0"/>
              <a:t>‹#›</a:t>
            </a:fld>
            <a:endParaRPr lang="ur-PK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3544B81-2B01-4645-959E-7ECB80162DAE}" type="datetimeFigureOut">
              <a:rPr lang="en-US" smtClean="0"/>
              <a:t>3/27/2020</a:t>
            </a:fld>
            <a:endParaRPr lang="ur-P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ur-PK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F8F0C1A-D19C-4AC0-90A5-83A74A6D0D9A}" type="slidenum">
              <a:rPr lang="ur-PK" smtClean="0"/>
              <a:t>‹#›</a:t>
            </a:fld>
            <a:endParaRPr lang="ur-P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1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r" rtl="1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r" rtl="1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r" rtl="1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r" rtl="1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r" rtl="1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r" rtl="1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3544B81-2B01-4645-959E-7ECB80162DAE}" type="datetimeFigureOut">
              <a:rPr lang="en-US" smtClean="0"/>
              <a:t>3/27/2020</a:t>
            </a:fld>
            <a:endParaRPr lang="ur-P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ur-PK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F8F0C1A-D19C-4AC0-90A5-83A74A6D0D9A}" type="slidenum">
              <a:rPr lang="ur-PK" smtClean="0"/>
              <a:t>‹#›</a:t>
            </a:fld>
            <a:endParaRPr lang="ur-PK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marL="484632" algn="l" rtl="1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r" rtl="1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35562"/>
          </a:xfrm>
        </p:spPr>
        <p:txBody>
          <a:bodyPr>
            <a:normAutofit/>
          </a:bodyPr>
          <a:lstStyle/>
          <a:p>
            <a:r>
              <a:rPr lang="en-US" sz="5400" dirty="0" smtClean="0">
                <a:latin typeface="Times New  Roman"/>
              </a:rPr>
              <a:t>Culture</a:t>
            </a:r>
            <a:endParaRPr lang="ur-PK" sz="5400" dirty="0">
              <a:latin typeface="Times New 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990600"/>
            <a:ext cx="4572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cap="none" dirty="0" smtClean="0">
                <a:solidFill>
                  <a:srgbClr val="002060"/>
                </a:solidFill>
                <a:latin typeface="Times New  Roman"/>
              </a:rPr>
              <a:t>Non-material Culture: </a:t>
            </a:r>
            <a:r>
              <a:rPr lang="en-US" sz="4000" cap="none" dirty="0" smtClean="0">
                <a:latin typeface="Times New  Roman"/>
              </a:rPr>
              <a:t>Non-material Culture Consists Of Ideas, Customs, Traditions, Value Systems, Attitudes, Knowledge Etc. </a:t>
            </a:r>
            <a:endParaRPr lang="ur-PK" sz="4000" dirty="0">
              <a:latin typeface="Times New 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Culture</a:t>
            </a:r>
            <a:endParaRPr lang="ur-PK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mtClean="0"/>
              <a:t>Culture is defined as the shared patterns of behaviors and interactions, cognitive constructs (the process of being aware, knowing, thinking, learning and judging), and affective understanding that are learned through a process of socialization.</a:t>
            </a:r>
          </a:p>
          <a:p>
            <a:endParaRPr lang="ur-P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85801"/>
            <a:ext cx="7772400" cy="2133599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  <a:latin typeface="Times New  Roman"/>
              </a:rPr>
              <a:t>Characteristics of Culture</a:t>
            </a:r>
            <a:r>
              <a:rPr lang="en-US" dirty="0" smtClean="0"/>
              <a:t/>
            </a:r>
            <a:br>
              <a:rPr lang="en-US" dirty="0" smtClean="0"/>
            </a:br>
            <a:endParaRPr lang="ur-PK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2819400"/>
            <a:ext cx="6400800" cy="2590800"/>
          </a:xfrm>
        </p:spPr>
        <p:txBody>
          <a:bodyPr>
            <a:no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  Behavior </a:t>
            </a:r>
            <a:r>
              <a:rPr lang="en-US" sz="2000" dirty="0" smtClean="0">
                <a:solidFill>
                  <a:schemeClr val="tx1"/>
                </a:solidFill>
              </a:rPr>
              <a:t>is </a:t>
            </a:r>
            <a:r>
              <a:rPr lang="en-US" sz="2000" dirty="0" smtClean="0">
                <a:solidFill>
                  <a:schemeClr val="tx1"/>
                </a:solidFill>
              </a:rPr>
              <a:t>learned</a:t>
            </a:r>
          </a:p>
          <a:p>
            <a:pPr algn="just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  Behavior </a:t>
            </a:r>
            <a:r>
              <a:rPr lang="en-US" sz="2000" dirty="0" smtClean="0">
                <a:solidFill>
                  <a:schemeClr val="tx1"/>
                </a:solidFill>
              </a:rPr>
              <a:t>is </a:t>
            </a:r>
            <a:r>
              <a:rPr lang="en-US" sz="2000" dirty="0" smtClean="0">
                <a:solidFill>
                  <a:schemeClr val="tx1"/>
                </a:solidFill>
              </a:rPr>
              <a:t>patterned   </a:t>
            </a:r>
          </a:p>
          <a:p>
            <a:pPr algn="just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  Culture </a:t>
            </a:r>
            <a:r>
              <a:rPr lang="en-US" sz="2000" dirty="0" smtClean="0">
                <a:solidFill>
                  <a:schemeClr val="tx1"/>
                </a:solidFill>
              </a:rPr>
              <a:t>is Actually </a:t>
            </a:r>
            <a:r>
              <a:rPr lang="en-US" sz="2000" dirty="0" smtClean="0">
                <a:solidFill>
                  <a:schemeClr val="tx1"/>
                </a:solidFill>
              </a:rPr>
              <a:t>Shared</a:t>
            </a:r>
          </a:p>
          <a:p>
            <a:pPr algn="just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  Culture </a:t>
            </a:r>
            <a:r>
              <a:rPr lang="en-US" sz="2000" dirty="0" smtClean="0">
                <a:solidFill>
                  <a:schemeClr val="tx1"/>
                </a:solidFill>
              </a:rPr>
              <a:t>is </a:t>
            </a:r>
            <a:r>
              <a:rPr lang="en-US" sz="2000" dirty="0" smtClean="0">
                <a:solidFill>
                  <a:schemeClr val="tx1"/>
                </a:solidFill>
              </a:rPr>
              <a:t>Transmitted</a:t>
            </a:r>
          </a:p>
          <a:p>
            <a:pPr algn="just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  Culture </a:t>
            </a:r>
            <a:r>
              <a:rPr lang="en-US" sz="2000" dirty="0" smtClean="0">
                <a:solidFill>
                  <a:schemeClr val="tx1"/>
                </a:solidFill>
              </a:rPr>
              <a:t>is Ever-changing</a:t>
            </a:r>
            <a:r>
              <a:rPr lang="en-US" sz="2000" dirty="0" smtClean="0">
                <a:solidFill>
                  <a:schemeClr val="tx1"/>
                </a:solidFill>
              </a:rPr>
              <a:t>   </a:t>
            </a:r>
          </a:p>
          <a:p>
            <a:pPr algn="just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  Culture </a:t>
            </a:r>
            <a:r>
              <a:rPr lang="en-US" sz="2000" dirty="0" smtClean="0">
                <a:solidFill>
                  <a:schemeClr val="tx1"/>
                </a:solidFill>
              </a:rPr>
              <a:t>is </a:t>
            </a:r>
            <a:r>
              <a:rPr lang="en-US" sz="2000" dirty="0" smtClean="0">
                <a:solidFill>
                  <a:schemeClr val="tx1"/>
                </a:solidFill>
              </a:rPr>
              <a:t>Pervasive</a:t>
            </a:r>
          </a:p>
          <a:p>
            <a:pPr algn="just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  Culture is </a:t>
            </a:r>
            <a:r>
              <a:rPr lang="en-US" sz="2000" dirty="0" smtClean="0">
                <a:solidFill>
                  <a:schemeClr val="tx1"/>
                </a:solidFill>
              </a:rPr>
              <a:t>Accumulative</a:t>
            </a:r>
            <a:endParaRPr lang="ur-PK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685800"/>
            <a:ext cx="7772400" cy="6172200"/>
          </a:xfrm>
        </p:spPr>
        <p:txBody>
          <a:bodyPr>
            <a:normAutofit/>
          </a:bodyPr>
          <a:lstStyle/>
          <a:p>
            <a:pPr algn="ctr"/>
            <a:r>
              <a:rPr lang="en-US" sz="3100" cap="none" dirty="0" smtClean="0">
                <a:latin typeface="Times New  Roman"/>
              </a:rPr>
              <a:t/>
            </a:r>
            <a:br>
              <a:rPr lang="en-US" sz="3100" cap="none" dirty="0" smtClean="0">
                <a:latin typeface="Times New  Roman"/>
              </a:rPr>
            </a:br>
            <a:r>
              <a:rPr lang="en-US" sz="3100" cap="none" dirty="0">
                <a:latin typeface="Times New  Roman"/>
              </a:rPr>
              <a:t/>
            </a:r>
            <a:br>
              <a:rPr lang="en-US" sz="3100" cap="none" dirty="0">
                <a:latin typeface="Times New  Roman"/>
              </a:rPr>
            </a:br>
            <a:r>
              <a:rPr lang="en-US" sz="3100" cap="none" dirty="0" smtClean="0">
                <a:latin typeface="Times New  Roman"/>
              </a:rPr>
              <a:t/>
            </a:r>
            <a:br>
              <a:rPr lang="en-US" sz="3100" cap="none" dirty="0" smtClean="0">
                <a:latin typeface="Times New  Roman"/>
              </a:rPr>
            </a:br>
            <a:r>
              <a:rPr lang="en-US" sz="3100" cap="none" dirty="0">
                <a:latin typeface="Times New  Roman"/>
              </a:rPr>
              <a:t/>
            </a:r>
            <a:br>
              <a:rPr lang="en-US" sz="3100" cap="none" dirty="0">
                <a:latin typeface="Times New  Roman"/>
              </a:rPr>
            </a:br>
            <a:r>
              <a:rPr lang="en-US" sz="3100" cap="none" dirty="0" smtClean="0">
                <a:latin typeface="Times New  Roman"/>
              </a:rPr>
              <a:t>Cultural May Broadly Be Divided Into Two Parts Namely: </a:t>
            </a:r>
            <a:br>
              <a:rPr lang="en-US" sz="3100" cap="none" dirty="0" smtClean="0">
                <a:latin typeface="Times New  Roman"/>
              </a:rPr>
            </a:br>
            <a:r>
              <a:rPr lang="en-US" sz="3100" cap="none" dirty="0" smtClean="0">
                <a:solidFill>
                  <a:srgbClr val="FF0000"/>
                </a:solidFill>
                <a:latin typeface="Times New  Roman"/>
              </a:rPr>
              <a:t>A) Material Culture 	</a:t>
            </a:r>
            <a:br>
              <a:rPr lang="en-US" sz="3100" cap="none" dirty="0" smtClean="0">
                <a:solidFill>
                  <a:srgbClr val="FF0000"/>
                </a:solidFill>
                <a:latin typeface="Times New  Roman"/>
              </a:rPr>
            </a:br>
            <a:r>
              <a:rPr lang="en-US" sz="3100" cap="none" dirty="0" smtClean="0">
                <a:solidFill>
                  <a:srgbClr val="FF0000"/>
                </a:solidFill>
                <a:latin typeface="Times New  Roman"/>
              </a:rPr>
              <a:t>        B) Non-material Culture</a:t>
            </a:r>
            <a:r>
              <a:rPr lang="en-US" sz="3100" cap="none" dirty="0" smtClean="0">
                <a:latin typeface="Times New  Roman"/>
              </a:rPr>
              <a:t/>
            </a:r>
            <a:br>
              <a:rPr lang="en-US" sz="3100" cap="none" dirty="0" smtClean="0">
                <a:latin typeface="Times New  Roman"/>
              </a:rPr>
            </a:br>
            <a:r>
              <a:rPr lang="en-US" cap="none" dirty="0" smtClean="0"/>
              <a:t/>
            </a:r>
            <a:br>
              <a:rPr lang="en-US" cap="none" dirty="0" smtClean="0"/>
            </a:br>
            <a:r>
              <a:rPr lang="en-US" cap="none" dirty="0" smtClean="0"/>
              <a:t/>
            </a:r>
            <a:br>
              <a:rPr lang="en-US" cap="none" dirty="0" smtClean="0"/>
            </a:br>
            <a:endParaRPr lang="ur-PK" cap="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52400"/>
            <a:ext cx="7772400" cy="914399"/>
          </a:xfrm>
        </p:spPr>
        <p:txBody>
          <a:bodyPr>
            <a:normAutofit fontScale="47500" lnSpcReduction="20000"/>
          </a:bodyPr>
          <a:lstStyle/>
          <a:p>
            <a:pPr algn="ctr"/>
            <a:endParaRPr lang="en-US" sz="4800" b="1" dirty="0" smtClean="0"/>
          </a:p>
          <a:p>
            <a:pPr algn="ctr"/>
            <a:r>
              <a:rPr lang="en-US" sz="7300" b="1" dirty="0" smtClean="0">
                <a:latin typeface="Times New  Roman"/>
              </a:rPr>
              <a:t>Types </a:t>
            </a:r>
            <a:r>
              <a:rPr lang="en-US" sz="7300" b="1" dirty="0">
                <a:latin typeface="Times New  Roman"/>
              </a:rPr>
              <a:t>of Culture</a:t>
            </a:r>
            <a:endParaRPr lang="en-US" sz="7300" dirty="0">
              <a:latin typeface="Times New  Roman"/>
            </a:endParaRPr>
          </a:p>
          <a:p>
            <a:endParaRPr lang="ur-PK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590800"/>
            <a:ext cx="7772400" cy="2971799"/>
          </a:xfrm>
        </p:spPr>
        <p:txBody>
          <a:bodyPr>
            <a:noAutofit/>
          </a:bodyPr>
          <a:lstStyle/>
          <a:p>
            <a:r>
              <a:rPr lang="en-US" sz="4400" cap="none" dirty="0" smtClean="0"/>
              <a:t>Symbols</a:t>
            </a:r>
            <a:br>
              <a:rPr lang="en-US" sz="4400" cap="none" dirty="0" smtClean="0"/>
            </a:br>
            <a:r>
              <a:rPr lang="en-US" sz="4400" cap="none" dirty="0" smtClean="0"/>
              <a:t>Heroes</a:t>
            </a:r>
            <a:br>
              <a:rPr lang="en-US" sz="4400" cap="none" dirty="0" smtClean="0"/>
            </a:br>
            <a:r>
              <a:rPr lang="en-US" sz="4400" cap="none" dirty="0" smtClean="0"/>
              <a:t>Rituals</a:t>
            </a:r>
            <a:br>
              <a:rPr lang="en-US" sz="4400" cap="none" dirty="0" smtClean="0"/>
            </a:br>
            <a:endParaRPr lang="ur-PK" sz="4400" cap="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04800"/>
            <a:ext cx="7772400" cy="1752600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smtClean="0">
                <a:latin typeface="Times New  Roman"/>
              </a:rPr>
              <a:t>Manifestations of Culture</a:t>
            </a:r>
            <a:endParaRPr lang="en-US" sz="4800" dirty="0" smtClean="0">
              <a:latin typeface="Times New  Roman"/>
            </a:endParaRPr>
          </a:p>
          <a:p>
            <a:pPr algn="ctr"/>
            <a:endParaRPr lang="en-US" sz="4800" dirty="0">
              <a:latin typeface="Times New 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90600"/>
            <a:ext cx="7772400" cy="5562600"/>
          </a:xfrm>
        </p:spPr>
        <p:txBody>
          <a:bodyPr>
            <a:normAutofit/>
          </a:bodyPr>
          <a:lstStyle/>
          <a:p>
            <a:r>
              <a:rPr lang="en-US" sz="3200" dirty="0" err="1"/>
              <a:t>i</a:t>
            </a:r>
            <a:r>
              <a:rPr lang="en-US" sz="3200" dirty="0"/>
              <a:t>- </a:t>
            </a:r>
            <a:r>
              <a:rPr lang="en-US" sz="3200" cap="none" dirty="0" smtClean="0"/>
              <a:t>Islamic Values And Traditions.</a:t>
            </a:r>
            <a:br>
              <a:rPr lang="en-US" sz="3200" cap="none" dirty="0" smtClean="0"/>
            </a:br>
            <a:r>
              <a:rPr lang="en-US" sz="3200" cap="none" dirty="0" smtClean="0"/>
              <a:t>Ii- National And Regional Languages.</a:t>
            </a:r>
            <a:br>
              <a:rPr lang="en-US" sz="3200" cap="none" dirty="0" smtClean="0"/>
            </a:br>
            <a:r>
              <a:rPr lang="en-US" sz="3200" cap="none" dirty="0" smtClean="0"/>
              <a:t>Iii- Mixed Culture.</a:t>
            </a:r>
            <a:br>
              <a:rPr lang="en-US" sz="3200" cap="none" dirty="0" smtClean="0"/>
            </a:br>
            <a:r>
              <a:rPr lang="en-US" sz="3200" cap="none" dirty="0" smtClean="0"/>
              <a:t>Iv- Rich Literature</a:t>
            </a:r>
            <a:br>
              <a:rPr lang="en-US" sz="3200" cap="none" dirty="0" smtClean="0"/>
            </a:br>
            <a:r>
              <a:rPr lang="en-US" sz="3200" cap="none" dirty="0" smtClean="0"/>
              <a:t>V- Male Dominated Society.</a:t>
            </a:r>
            <a:br>
              <a:rPr lang="en-US" sz="3200" cap="none" dirty="0" smtClean="0"/>
            </a:br>
            <a:r>
              <a:rPr lang="en-US" sz="3200" cap="none" dirty="0" smtClean="0"/>
              <a:t>Vi- Variety Of Dresses</a:t>
            </a:r>
            <a:br>
              <a:rPr lang="en-US" sz="3200" cap="none" dirty="0" smtClean="0"/>
            </a:br>
            <a:r>
              <a:rPr lang="en-US" sz="3200" cap="none" dirty="0" smtClean="0"/>
              <a:t>Vii- Fairs And Festivals.</a:t>
            </a:r>
            <a:br>
              <a:rPr lang="en-US" sz="3200" cap="none" dirty="0" smtClean="0"/>
            </a:br>
            <a:r>
              <a:rPr lang="en-US" sz="3200" cap="none" dirty="0" smtClean="0"/>
              <a:t>Viii- Sports</a:t>
            </a:r>
            <a:br>
              <a:rPr lang="en-US" sz="3200" cap="none" dirty="0" smtClean="0"/>
            </a:br>
            <a:r>
              <a:rPr lang="en-US" sz="3200" cap="none" dirty="0" smtClean="0"/>
              <a:t>Ix- Handicrafts.</a:t>
            </a:r>
            <a:r>
              <a:rPr lang="en-US" sz="3200" dirty="0"/>
              <a:t/>
            </a:r>
            <a:br>
              <a:rPr lang="en-US" sz="3200" dirty="0"/>
            </a:br>
            <a:endParaRPr lang="ur-PK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52401"/>
            <a:ext cx="7772400" cy="914399"/>
          </a:xfrm>
        </p:spPr>
        <p:txBody>
          <a:bodyPr/>
          <a:lstStyle/>
          <a:p>
            <a:pPr algn="ctr"/>
            <a:r>
              <a:rPr lang="en-US" sz="2800" b="1" dirty="0">
                <a:solidFill>
                  <a:srgbClr val="0070C0"/>
                </a:solidFill>
                <a:latin typeface="Times New  Roman"/>
              </a:rPr>
              <a:t>Characteristics of Pakistani Culture</a:t>
            </a:r>
            <a:r>
              <a:rPr lang="en-US" dirty="0"/>
              <a:t/>
            </a:r>
            <a:br>
              <a:rPr lang="en-US" dirty="0"/>
            </a:br>
            <a:endParaRPr lang="ur-PK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Layers of Culture</a:t>
            </a:r>
            <a:r>
              <a:rPr lang="en-US" dirty="0"/>
              <a:t/>
            </a:r>
            <a:br>
              <a:rPr lang="en-US" dirty="0"/>
            </a:br>
            <a:endParaRPr lang="ur-P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  <a:latin typeface="Times New  Roman"/>
              </a:rPr>
              <a:t>1.The National Level: </a:t>
            </a:r>
            <a:r>
              <a:rPr lang="en-US" dirty="0">
                <a:solidFill>
                  <a:schemeClr val="tx2"/>
                </a:solidFill>
                <a:latin typeface="Times New  Roman"/>
              </a:rPr>
              <a:t>Associated With The Nation As A Whole. </a:t>
            </a:r>
            <a:br>
              <a:rPr lang="en-US" dirty="0">
                <a:solidFill>
                  <a:schemeClr val="tx2"/>
                </a:solidFill>
                <a:latin typeface="Times New  Roman"/>
              </a:rPr>
            </a:br>
            <a:r>
              <a:rPr lang="en-US" dirty="0">
                <a:solidFill>
                  <a:srgbClr val="FF0000"/>
                </a:solidFill>
                <a:latin typeface="Times New  Roman"/>
              </a:rPr>
              <a:t>2.The Regional Level: </a:t>
            </a:r>
            <a:r>
              <a:rPr lang="en-US" dirty="0">
                <a:solidFill>
                  <a:schemeClr val="tx2"/>
                </a:solidFill>
                <a:latin typeface="Times New  Roman"/>
              </a:rPr>
              <a:t>Associated With Ethnic, Linguistic, Or Religious Differences That Exist Within A Nation. </a:t>
            </a:r>
            <a:br>
              <a:rPr lang="en-US" dirty="0">
                <a:solidFill>
                  <a:schemeClr val="tx2"/>
                </a:solidFill>
                <a:latin typeface="Times New  Roman"/>
              </a:rPr>
            </a:br>
            <a:r>
              <a:rPr lang="en-US" dirty="0">
                <a:solidFill>
                  <a:srgbClr val="FF0000"/>
                </a:solidFill>
                <a:latin typeface="Times New  Roman"/>
              </a:rPr>
              <a:t>3.The Gender Level: </a:t>
            </a:r>
            <a:r>
              <a:rPr lang="en-US" dirty="0">
                <a:solidFill>
                  <a:schemeClr val="tx2"/>
                </a:solidFill>
                <a:latin typeface="Times New  Roman"/>
              </a:rPr>
              <a:t>Associated With Gender Differences (Female Vs. Male)</a:t>
            </a:r>
            <a:endParaRPr lang="ur-PK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6019800"/>
          </a:xfrm>
        </p:spPr>
        <p:txBody>
          <a:bodyPr>
            <a:normAutofit/>
          </a:bodyPr>
          <a:lstStyle/>
          <a:p>
            <a:pPr lvl="0"/>
            <a:r>
              <a:rPr lang="en-US" sz="3600" b="1" dirty="0">
                <a:solidFill>
                  <a:srgbClr val="FF0000"/>
                </a:solidFill>
              </a:rPr>
              <a:t>The generation level:</a:t>
            </a:r>
            <a:r>
              <a:rPr lang="en-US" sz="3600" dirty="0">
                <a:solidFill>
                  <a:srgbClr val="FF0000"/>
                </a:solidFill>
              </a:rPr>
              <a:t> </a:t>
            </a:r>
            <a:r>
              <a:rPr lang="en-US" sz="3600" dirty="0"/>
              <a:t>Associated with the differences between grandparents and parents, parents and children. </a:t>
            </a:r>
            <a:br>
              <a:rPr lang="en-US" sz="3600" dirty="0"/>
            </a:br>
            <a:r>
              <a:rPr lang="en-US" sz="3600" b="1" dirty="0">
                <a:solidFill>
                  <a:srgbClr val="FF0000"/>
                </a:solidFill>
              </a:rPr>
              <a:t>The social class level:</a:t>
            </a:r>
            <a:r>
              <a:rPr lang="en-US" sz="3600" dirty="0">
                <a:solidFill>
                  <a:srgbClr val="FF0000"/>
                </a:solidFill>
              </a:rPr>
              <a:t> </a:t>
            </a:r>
            <a:r>
              <a:rPr lang="en-US" sz="3600" dirty="0"/>
              <a:t>Associated with educational opportunities and differences in occupation.</a:t>
            </a:r>
            <a:br>
              <a:rPr lang="en-US" sz="3600" dirty="0"/>
            </a:br>
            <a:r>
              <a:rPr lang="en-US" sz="3600" b="1" dirty="0">
                <a:solidFill>
                  <a:srgbClr val="FF0000"/>
                </a:solidFill>
              </a:rPr>
              <a:t>The corporate level:</a:t>
            </a:r>
            <a:r>
              <a:rPr lang="en-US" sz="3600" dirty="0">
                <a:solidFill>
                  <a:srgbClr val="FF0000"/>
                </a:solidFill>
              </a:rPr>
              <a:t> </a:t>
            </a:r>
            <a:r>
              <a:rPr lang="en-US" sz="3600" dirty="0"/>
              <a:t>Associated with the particular culture of an organization. Applicable to those who are employed. </a:t>
            </a:r>
            <a:br>
              <a:rPr lang="en-US" sz="3600" dirty="0"/>
            </a:br>
            <a:endParaRPr lang="ur-PK" sz="3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09800" y="533401"/>
            <a:ext cx="4572000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cap="none" dirty="0" smtClean="0">
                <a:solidFill>
                  <a:srgbClr val="002060"/>
                </a:solidFill>
                <a:latin typeface="Times New  Roman"/>
              </a:rPr>
              <a:t>Material Culture: </a:t>
            </a:r>
            <a:r>
              <a:rPr lang="en-US" sz="4000" cap="none" dirty="0" smtClean="0">
                <a:latin typeface="Times New  Roman"/>
              </a:rPr>
              <a:t>Material Culture Includes All The Things That Are Having Physical Form. For Instance, Pen, Table, Radio-set, Book, Automobiles Etc.</a:t>
            </a:r>
            <a:r>
              <a:rPr lang="en-US" sz="2800" cap="none" dirty="0" smtClean="0"/>
              <a:t/>
            </a:r>
            <a:br>
              <a:rPr lang="en-US" sz="2800" cap="none" dirty="0" smtClean="0"/>
            </a:br>
            <a:endParaRPr lang="ur-PK" sz="2800" dirty="0"/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</TotalTime>
  <Words>174</Words>
  <Application>Microsoft Office PowerPoint</Application>
  <PresentationFormat>On-screen Show (4:3)</PresentationFormat>
  <Paragraphs>23</Paragraphs>
  <Slides>10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  <vt:variant>
        <vt:lpstr>Custom Shows</vt:lpstr>
      </vt:variant>
      <vt:variant>
        <vt:i4>1</vt:i4>
      </vt:variant>
    </vt:vector>
  </HeadingPairs>
  <TitlesOfParts>
    <vt:vector size="14" baseType="lpstr">
      <vt:lpstr>Office Theme</vt:lpstr>
      <vt:lpstr>Opulent</vt:lpstr>
      <vt:lpstr>Verve</vt:lpstr>
      <vt:lpstr>Culture</vt:lpstr>
      <vt:lpstr>Culture</vt:lpstr>
      <vt:lpstr>Characteristics of Culture </vt:lpstr>
      <vt:lpstr>    Cultural May Broadly Be Divided Into Two Parts Namely:  A) Material Culture           B) Non-material Culture   </vt:lpstr>
      <vt:lpstr>Symbols Heroes Rituals </vt:lpstr>
      <vt:lpstr>i- Islamic Values And Traditions. Ii- National And Regional Languages. Iii- Mixed Culture. Iv- Rich Literature V- Male Dominated Society. Vi- Variety Of Dresses Vii- Fairs And Festivals. Viii- Sports Ix- Handicrafts. </vt:lpstr>
      <vt:lpstr>Layers of Culture </vt:lpstr>
      <vt:lpstr>The generation level: Associated with the differences between grandparents and parents, parents and children.  The social class level: Associated with educational opportunities and differences in occupation. The corporate level: Associated with the particular culture of an organization. Applicable to those who are employed.  </vt:lpstr>
      <vt:lpstr>Slide 9</vt:lpstr>
      <vt:lpstr>Slide 10</vt:lpstr>
      <vt:lpstr>Custom Show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1Culture</dc:title>
  <dc:creator>Ikram</dc:creator>
  <cp:lastModifiedBy>Ikram</cp:lastModifiedBy>
  <cp:revision>21</cp:revision>
  <dcterms:created xsi:type="dcterms:W3CDTF">2020-03-27T11:10:22Z</dcterms:created>
  <dcterms:modified xsi:type="dcterms:W3CDTF">2020-03-27T12:08:03Z</dcterms:modified>
</cp:coreProperties>
</file>